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67" r:id="rId5"/>
    <p:sldId id="280" r:id="rId6"/>
    <p:sldId id="283" r:id="rId7"/>
    <p:sldId id="281" r:id="rId8"/>
    <p:sldId id="285" r:id="rId9"/>
    <p:sldId id="282" r:id="rId10"/>
    <p:sldId id="286" r:id="rId11"/>
    <p:sldId id="287" r:id="rId12"/>
    <p:sldId id="264" r:id="rId13"/>
    <p:sldId id="266" r:id="rId14"/>
  </p:sldIdLst>
  <p:sldSz cx="104409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/>
    <p:restoredTop sz="94682"/>
  </p:normalViewPr>
  <p:slideViewPr>
    <p:cSldViewPr>
      <p:cViewPr varScale="1">
        <p:scale>
          <a:sx n="115" d="100"/>
          <a:sy n="115" d="100"/>
        </p:scale>
        <p:origin x="1072" y="96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5DBA-720A-45E0-9D6B-AE632EDB6883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C640-3A9A-4513-B6A4-91762455E05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C640-3A9A-4513-B6A4-91762455E053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074" y="2130426"/>
            <a:ext cx="887484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6148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44631" y="274639"/>
            <a:ext cx="2680941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96370" y="274639"/>
            <a:ext cx="787424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766" y="4406901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6370" y="1600201"/>
            <a:ext cx="52766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47072" y="1600201"/>
            <a:ext cx="52784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274638"/>
            <a:ext cx="93968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49" y="1535113"/>
            <a:ext cx="46132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49" y="2174875"/>
            <a:ext cx="46132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03877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0387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136" y="273051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50" y="1435101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2050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0" y="1600201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2049" y="6356351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8ED8-8791-4143-B803-D90AD8C1E582}" type="datetimeFigureOut">
              <a:rPr lang="es-CL" smtClean="0"/>
              <a:pPr/>
              <a:t>04-05-26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67338" y="6356351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2708" y="6356351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2502-8F36-4DFC-986F-278D058B06B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6427" y="6448425"/>
            <a:ext cx="97218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1600" b="1" dirty="0">
                <a:latin typeface="Californian FB" pitchFamily="18" charset="0"/>
                <a:ea typeface="Arial Unicode MS" pitchFamily="34" charset="-128"/>
                <a:cs typeface="Calibri" pitchFamily="34" charset="0"/>
              </a:rPr>
              <a:t>Instituto de Investigación Pesquera – www.inpesca.cl</a:t>
            </a:r>
            <a:endParaRPr lang="es-ES" altLang="es-CL" sz="1600" b="1" dirty="0">
              <a:latin typeface="Californian FB" pitchFamily="18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55613" y="2343904"/>
            <a:ext cx="9836979" cy="45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Light SemiCondensed" pitchFamily="34" charset="0"/>
              </a:rPr>
              <a:t>Standardization of Chilean jack mackerel CPUE fishery in central-southern Chile using Hierarchical Bayesian Models (INLA)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u="sng" dirty="0">
                <a:latin typeface="Bahnschrift Condensed" pitchFamily="34" charset="0"/>
                <a:cs typeface="Arial" charset="0"/>
              </a:rPr>
              <a:t>Sebastián I. Vásquez</a:t>
            </a:r>
            <a:r>
              <a:rPr lang="en-US" baseline="30000" dirty="0">
                <a:latin typeface="Bahnschrift Condensed" pitchFamily="34" charset="0"/>
                <a:cs typeface="Arial" charset="0"/>
              </a:rPr>
              <a:t>1,2 </a:t>
            </a:r>
            <a:r>
              <a:rPr lang="en-US" dirty="0">
                <a:latin typeface="Bahnschrift Condensed" pitchFamily="34" charset="0"/>
                <a:cs typeface="Arial" charset="0"/>
              </a:rPr>
              <a:t>&amp; Aquiles Sepúlveda</a:t>
            </a:r>
            <a:r>
              <a:rPr lang="en-US" baseline="30000" dirty="0">
                <a:latin typeface="Bahnschrift Condensed" pitchFamily="34" charset="0"/>
                <a:cs typeface="Arial" charset="0"/>
              </a:rPr>
              <a:t>1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endParaRPr lang="en-US" baseline="30000" dirty="0">
              <a:latin typeface="Bahnschrift Condensed" pitchFamily="34" charset="0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endParaRPr lang="en-US" baseline="30000" dirty="0">
              <a:latin typeface="Bahnschrift Condensed" pitchFamily="34" charset="0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endParaRPr lang="en-US" baseline="30000" dirty="0">
              <a:latin typeface="Bahnschrift Condensed" pitchFamily="34" charset="0"/>
              <a:cs typeface="Arial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s-CL" sz="1300" baseline="30000" dirty="0">
                <a:latin typeface="Bahnschrift Condensed" pitchFamily="34" charset="0"/>
                <a:cs typeface="Arial" charset="0"/>
              </a:rPr>
              <a:t>1</a:t>
            </a:r>
            <a:r>
              <a:rPr lang="es-CL" sz="1300" dirty="0">
                <a:latin typeface="Bahnschrift Condensed" pitchFamily="34" charset="0"/>
                <a:cs typeface="Arial" charset="0"/>
              </a:rPr>
              <a:t> Instituto de Investigación Pesquera, Talcahuano, Chile. E-mail: svasquez@inpesca.cl 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s-CL" sz="1300" baseline="30000" dirty="0">
                <a:latin typeface="Bahnschrift Condensed" pitchFamily="34" charset="0"/>
                <a:cs typeface="Arial" charset="0"/>
              </a:rPr>
              <a:t>2</a:t>
            </a:r>
            <a:r>
              <a:rPr lang="es-CL" sz="1300" dirty="0">
                <a:latin typeface="Bahnschrift Condensed" pitchFamily="34" charset="0"/>
                <a:cs typeface="Arial" charset="0"/>
              </a:rPr>
              <a:t> Programa de Doctorado en Oceanografía, Universidad de Concepción, Concepción, Chile</a:t>
            </a:r>
          </a:p>
          <a:p>
            <a:pPr algn="ctr">
              <a:spcAft>
                <a:spcPts val="200"/>
              </a:spcAft>
              <a:defRPr/>
            </a:pPr>
            <a:endParaRPr lang="es-E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Aft>
                <a:spcPts val="200"/>
              </a:spcAft>
              <a:defRPr/>
            </a:pPr>
            <a:endParaRPr lang="es-E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Aft>
                <a:spcPts val="200"/>
              </a:spcAft>
              <a:defRPr/>
            </a:pPr>
            <a:endParaRPr lang="es-E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Aft>
                <a:spcPts val="200"/>
              </a:spcAft>
              <a:defRPr/>
            </a:pPr>
            <a:r>
              <a:rPr lang="es-E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Jack </a:t>
            </a:r>
            <a:r>
              <a:rPr lang="es-ES" sz="15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mackerel</a:t>
            </a:r>
            <a:r>
              <a:rPr lang="es-E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stock </a:t>
            </a:r>
            <a:r>
              <a:rPr lang="es-ES" sz="15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r>
              <a:rPr lang="es-E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15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benchmark</a:t>
            </a:r>
            <a:r>
              <a:rPr lang="es-E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CL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May 2026</a:t>
            </a:r>
            <a:endParaRPr lang="es-ES" sz="1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sz="2200" i="1" dirty="0"/>
          </a:p>
          <a:p>
            <a:pPr algn="ctr">
              <a:defRPr/>
            </a:pPr>
            <a:endParaRPr lang="es-ES" sz="2200" i="1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49249" y="282575"/>
            <a:ext cx="9720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54013" y="271463"/>
            <a:ext cx="0" cy="57594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09" y="450850"/>
            <a:ext cx="1311275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0E047F-83D1-5C63-8938-008F61E62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5" y="593702"/>
            <a:ext cx="3946744" cy="1076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C98C-9674-6264-9B38-54A45AB4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7E4D9C4-2AE2-1119-044E-7CAC6292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6916369B-9145-8722-2D51-80499FBC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64A83909-91E0-7DF2-639E-6C3BF868A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>
            <a:extLst>
              <a:ext uri="{FF2B5EF4-FFF2-40B4-BE49-F238E27FC236}">
                <a16:creationId xmlns:a16="http://schemas.microsoft.com/office/drawing/2014/main" id="{6DBCDBD3-BDD8-ED75-6204-76B7111AA3CF}"/>
              </a:ext>
            </a:extLst>
          </p:cNvPr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6613923-784F-CFA9-7E0C-2CE8918C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F2FDFB96-349D-E24F-20DB-F63337E3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001588A8-5DC4-21C9-C874-D5726DDA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5" y="5857527"/>
            <a:ext cx="10164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Spatio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-temporal predicted biomass (CPUE) index of Chilean jack mackerel (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Trachurus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murphyi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) fishery of central-southern Chile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BC47A2-CA52-54C5-C1AD-E9470B54A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" y="818753"/>
            <a:ext cx="979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9A930-5E21-6AA0-80E0-689BB5FF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2A7F1555-0B64-1F5A-9AFA-C34D6555E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1AD51F3F-B567-B925-5681-348086C6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60298900-F16E-9F27-BF7D-A9DEEF39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>
            <a:extLst>
              <a:ext uri="{FF2B5EF4-FFF2-40B4-BE49-F238E27FC236}">
                <a16:creationId xmlns:a16="http://schemas.microsoft.com/office/drawing/2014/main" id="{F49DA7A1-42B9-45A8-5BE8-06A4144D1D26}"/>
              </a:ext>
            </a:extLst>
          </p:cNvPr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42C82B7-9B35-119A-9569-E2E84C03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4DE61665-2FFC-2327-18EE-98C96BA82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7CB8A7DA-CFBD-933C-8FA4-CFD36E68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5" y="5857527"/>
            <a:ext cx="10164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Spatio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-temporal predicted biomass (CPUE) index of Chilean jack mackerel (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Trachurus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murphyi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) fishery of central-southern Chile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465BC3-C943-BC0E-CB62-D71B3C63D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0" y="818753"/>
            <a:ext cx="979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1043546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148396" y="-37466"/>
            <a:ext cx="1050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Concluding</a:t>
            </a:r>
            <a:r>
              <a:rPr lang="es-C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remarks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BA0E1FD-B3E4-A5A0-EBE0-B565F5F8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3E6A70B3-8250-56DC-3172-AED2063E8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10063608" cy="45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3500"/>
              </a:spcBef>
              <a:buAutoNum type="arabicPeriod"/>
            </a:pPr>
            <a:r>
              <a:rPr lang="en-US" altLang="es-CL" sz="1600" dirty="0">
                <a:latin typeface="Bahnschrift Light SemiCondensed" panose="020B0502040204020203" pitchFamily="34" charset="0"/>
              </a:rPr>
              <a:t>The INLA–SPDE framework </a:t>
            </a:r>
            <a:r>
              <a:rPr lang="en-US" altLang="es-CL" sz="16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substantially improved model performance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, supporting the inclusion of latent spatial structure in CPUE standardization.</a:t>
            </a:r>
          </a:p>
          <a:p>
            <a:pPr marL="800100" lvl="1" indent="-342900" algn="just">
              <a:spcBef>
                <a:spcPts val="3500"/>
              </a:spcBef>
              <a:buAutoNum type="arabicPeriod"/>
            </a:pPr>
            <a:r>
              <a:rPr lang="en-US" altLang="es-CL" sz="1600" dirty="0">
                <a:latin typeface="Bahnschrift Light SemiCondensed" panose="020B0502040204020203" pitchFamily="34" charset="0"/>
              </a:rPr>
              <a:t>The spatial field revealed persistent hotspots and gradients consistent with known distribution patterns of jack mackerel, confirming that </a:t>
            </a:r>
            <a:r>
              <a:rPr lang="en-US" altLang="es-CL" sz="16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CPUE variability is strongly spatially structured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.</a:t>
            </a:r>
          </a:p>
          <a:p>
            <a:pPr marL="800100" lvl="1" indent="-342900" algn="just">
              <a:spcBef>
                <a:spcPts val="3500"/>
              </a:spcBef>
              <a:buAutoNum type="arabicPeriod"/>
            </a:pPr>
            <a:r>
              <a:rPr lang="en-US" altLang="es-CL" sz="1600" dirty="0">
                <a:latin typeface="Bahnschrift Light SemiCondensed" panose="020B0502040204020203" pitchFamily="34" charset="0"/>
              </a:rPr>
              <a:t>Estimated year effects (relative to the reference level) provided a </a:t>
            </a:r>
            <a:r>
              <a:rPr lang="en-US" altLang="es-CL" sz="16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stable and interpretable abundance signal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, effectively filtering out noise associated with uneven sampling effort and shifting fishing grounds.</a:t>
            </a:r>
          </a:p>
          <a:p>
            <a:pPr marL="800100" lvl="1" indent="-342900" algn="just">
              <a:spcBef>
                <a:spcPts val="3500"/>
              </a:spcBef>
              <a:buAutoNum type="arabicPeriod"/>
            </a:pPr>
            <a:r>
              <a:rPr lang="en-US" altLang="es-CL" sz="1600" dirty="0">
                <a:latin typeface="Bahnschrift Light SemiCondensed" panose="020B0502040204020203" pitchFamily="34" charset="0"/>
              </a:rPr>
              <a:t>Differences between spatial and non-spatial formulations highlight that </a:t>
            </a:r>
            <a:r>
              <a:rPr lang="en-US" altLang="es-CL" sz="16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traditional approaches may confound abundance trends with changes in fleet behavior or spatial targeting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.</a:t>
            </a:r>
          </a:p>
          <a:p>
            <a:pPr marL="800100" lvl="1" indent="-342900" algn="just">
              <a:spcBef>
                <a:spcPts val="3500"/>
              </a:spcBef>
              <a:buAutoNum type="arabicPeriod"/>
            </a:pPr>
            <a:r>
              <a:rPr lang="en-US" altLang="es-CL" sz="1600" dirty="0">
                <a:latin typeface="Bahnschrift Light SemiCondensed" panose="020B0502040204020203" pitchFamily="34" charset="0"/>
              </a:rPr>
              <a:t>Overall, the approach demonstrates that hierarchical Bayesian </a:t>
            </a:r>
            <a:r>
              <a:rPr lang="en-US" altLang="es-CL" sz="1600" dirty="0" err="1">
                <a:latin typeface="Bahnschrift Light SemiCondensed" panose="020B0502040204020203" pitchFamily="34" charset="0"/>
              </a:rPr>
              <a:t>spatio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-temporal models are </a:t>
            </a:r>
            <a:r>
              <a:rPr lang="en-US" altLang="es-CL" sz="1600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not only statistically superior but also ecologically more consistent</a:t>
            </a:r>
            <a:r>
              <a:rPr lang="en-US" altLang="es-CL" sz="1600" dirty="0">
                <a:latin typeface="Bahnschrift Light SemiCondensed" panose="020B0502040204020203" pitchFamily="34" charset="0"/>
              </a:rPr>
              <a:t>, offering a stronger basis for stock assessment and management advice.</a:t>
            </a:r>
            <a:endParaRPr lang="es-CL" altLang="es-CL" sz="1600" dirty="0">
              <a:latin typeface="Bahnschrift Light Semi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-197908" y="510928"/>
            <a:ext cx="10858576" cy="5832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10549086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4952" y="2837731"/>
            <a:ext cx="80645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ejaVu Sans"/>
                <a:cs typeface="Arial" charset="0"/>
              </a:rPr>
              <a:t>Thank</a:t>
            </a:r>
            <a:r>
              <a:rPr lang="es-E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/>
                <a:cs typeface="Arial" charset="0"/>
              </a:rPr>
              <a:t> </a:t>
            </a:r>
            <a:r>
              <a:rPr lang="es-ES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ejaVu Sans"/>
                <a:cs typeface="Arial" charset="0"/>
              </a:rPr>
              <a:t>you</a:t>
            </a:r>
            <a:r>
              <a:rPr lang="es-E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/>
                <a:cs typeface="Arial" charset="0"/>
              </a:rPr>
              <a:t>!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CL" sz="2800" dirty="0">
              <a:latin typeface="DejaVu Sans"/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CL" sz="2600" b="1" dirty="0">
              <a:latin typeface="DejaVu Sans"/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 sz="2600" b="1" dirty="0">
              <a:latin typeface="DejaVu Sans"/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 sz="2600" b="1" dirty="0">
              <a:latin typeface="DejaVu Sans"/>
              <a:cs typeface="Arial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L" dirty="0">
                <a:latin typeface="DejaVu Sans"/>
                <a:cs typeface="Arial" charset="0"/>
              </a:rPr>
              <a:t>Sebastián I. Vásquez Pastene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L" dirty="0">
                <a:latin typeface="DejaVu Sans"/>
                <a:cs typeface="Arial" charset="0"/>
              </a:rPr>
              <a:t>Instituto de Investigación Pesquera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L" dirty="0">
                <a:latin typeface="DejaVu Sans"/>
                <a:cs typeface="Arial" charset="0"/>
              </a:rPr>
              <a:t>e-mail: svasquez@inpesca.cl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 dirty="0">
              <a:latin typeface="DejaVu Sans"/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 dirty="0">
              <a:latin typeface="DejaVu Sans"/>
              <a:cs typeface="Arial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8080" y="952306"/>
            <a:ext cx="1676633" cy="16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AutoShape 7" descr="Scientific Committee on Oceanic Research (SCOR) – Addressing  interdisciplinary science questions related to the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6" name="AutoShape 12" descr="Scientific Committee on Oceanic Research (SCOR) – Addressing  interdisciplinary science questions related to the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8" name="AutoShape 14" descr="Scientific Committee on Oceanic Research (SCOR) – Addressing  interdisciplinary science questions related to the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B6C2949-0F0A-2429-961A-EF1A2F19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7ABAA3-254B-AB11-379A-D0C278E5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92" y="4899109"/>
            <a:ext cx="3946744" cy="1076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96650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22075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7 Rectángulo">
            <a:extLst>
              <a:ext uri="{FF2B5EF4-FFF2-40B4-BE49-F238E27FC236}">
                <a16:creationId xmlns:a16="http://schemas.microsoft.com/office/drawing/2014/main" id="{968B3443-9A73-4837-24F2-037F816EB371}"/>
              </a:ext>
            </a:extLst>
          </p:cNvPr>
          <p:cNvSpPr/>
          <p:nvPr/>
        </p:nvSpPr>
        <p:spPr>
          <a:xfrm>
            <a:off x="4520630" y="676555"/>
            <a:ext cx="5740424" cy="5560757"/>
          </a:xfrm>
          <a:prstGeom prst="rect">
            <a:avLst/>
          </a:prstGeom>
          <a:noFill/>
          <a:ln cmpd="dbl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C1FB0038-B570-4CAA-6903-4889ED3E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22" y="745654"/>
            <a:ext cx="5583237" cy="533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CPUE can be influenced by several factors that may invalidate the assumption that the index is proportional to abundance (</a:t>
            </a:r>
            <a:r>
              <a:rPr lang="en-US" altLang="es-CL" sz="1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Hilborn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&amp; Walters, 2013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). </a:t>
            </a:r>
          </a:p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 Most standardization methods (e.g. GLM, GAM) commonly incorporate location as a factor without an additional term for time-space interaction. </a:t>
            </a:r>
          </a:p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This approach assumes the time effect is consistent across spatial strata, with only the average CPUE varying among them (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Maunder </a:t>
            </a:r>
            <a:r>
              <a:rPr lang="en-US" altLang="es-CL" sz="1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et al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., 2020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). </a:t>
            </a:r>
          </a:p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 The assumptions of this approach can bias the estimated relative abundance index, especially when the stock's spatial distribution changes over time (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Punt </a:t>
            </a:r>
            <a:r>
              <a:rPr lang="en-US" altLang="es-CL" sz="1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et al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., 2000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).</a:t>
            </a:r>
          </a:p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 Spatial and temporal correlations must be considered in modeling, as species at nearby locations share similar habits and environmental conditions (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Thorson &amp; Barnett, 2017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). </a:t>
            </a:r>
          </a:p>
          <a:p>
            <a:pPr algn="just">
              <a:spcBef>
                <a:spcPts val="3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 Bayesian hierarchical </a:t>
            </a:r>
            <a:r>
              <a:rPr lang="en-US" altLang="es-CL" sz="1300" dirty="0" err="1">
                <a:latin typeface="Bahnschrift Light SemiCondensed" panose="020B0502040204020203" pitchFamily="34" charset="0"/>
              </a:rPr>
              <a:t>spatio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-temporal models reduce uncertainty in biomass estimates by accounting for </a:t>
            </a:r>
            <a:r>
              <a:rPr lang="en-US" altLang="es-CL" sz="1300" dirty="0" err="1">
                <a:latin typeface="Bahnschrift Light SemiCondensed" panose="020B0502040204020203" pitchFamily="34" charset="0"/>
              </a:rPr>
              <a:t>spatio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-temporal autocorrelation with spatial random effects and autoregressive terms (</a:t>
            </a:r>
            <a:r>
              <a:rPr lang="en-US" altLang="es-CL" sz="1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Cosandey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-Godin et al., 2015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).</a:t>
            </a:r>
            <a:endParaRPr lang="es-CL" altLang="es-CL" sz="1300" dirty="0">
              <a:latin typeface="Bahnschrift Light SemiCondensed" panose="020B0502040204020203" pitchFamily="34" charset="0"/>
            </a:endParaRPr>
          </a:p>
        </p:txBody>
      </p:sp>
      <p:pic>
        <p:nvPicPr>
          <p:cNvPr id="52" name="51 Imagen" descr="jure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74" y="5659607"/>
            <a:ext cx="1584176" cy="6497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D3C88A-E686-91CC-D62A-EE7DBE02A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" y="1"/>
            <a:ext cx="4383578" cy="637222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48210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5B8939-55C9-D245-254F-FB5C1289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8" y="-27384"/>
            <a:ext cx="3892656" cy="63722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85322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96650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22075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51 Imagen" descr="jurel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808" y="5698497"/>
            <a:ext cx="1584176" cy="649713"/>
          </a:xfrm>
          <a:prstGeom prst="rect">
            <a:avLst/>
          </a:prstGeom>
        </p:spPr>
      </p:pic>
      <p:sp>
        <p:nvSpPr>
          <p:cNvPr id="4" name="7 CuadroTexto">
            <a:extLst>
              <a:ext uri="{FF2B5EF4-FFF2-40B4-BE49-F238E27FC236}">
                <a16:creationId xmlns:a16="http://schemas.microsoft.com/office/drawing/2014/main" id="{C1FB0038-B570-4CAA-6903-4889ED3E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414" y="745654"/>
            <a:ext cx="5790208" cy="23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2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We used the Integrated Nested Laplace Approach (INLA) by </a:t>
            </a:r>
            <a:r>
              <a:rPr lang="en-US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Rue et al. (2009)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 and the Stochastic Partial Differential Equations (SPDE) method by Lindgren et al. (2011) to model a Gaussian </a:t>
            </a:r>
            <a:r>
              <a:rPr lang="en-US" altLang="es-CL" sz="1300" dirty="0" err="1">
                <a:latin typeface="Bahnschrift Light SemiCondensed" panose="020B0502040204020203" pitchFamily="34" charset="0"/>
              </a:rPr>
              <a:t>spatio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-temporal process with </a:t>
            </a:r>
            <a:r>
              <a:rPr lang="en-US" altLang="es-CL" sz="1300" dirty="0" err="1">
                <a:latin typeface="Bahnschrift Light SemiCondensed" panose="020B0502040204020203" pitchFamily="34" charset="0"/>
              </a:rPr>
              <a:t>Matérn</a:t>
            </a:r>
            <a:r>
              <a:rPr lang="en-US" altLang="es-CL" sz="1300" dirty="0">
                <a:latin typeface="Bahnschrift Light SemiCondensed" panose="020B0502040204020203" pitchFamily="34" charset="0"/>
              </a:rPr>
              <a:t> covariance.</a:t>
            </a:r>
          </a:p>
          <a:p>
            <a:pPr algn="just">
              <a:spcBef>
                <a:spcPts val="2500"/>
              </a:spcBef>
              <a:buFont typeface="Arial" charset="0"/>
              <a:buChar char="•"/>
            </a:pP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Environmental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variables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influence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habitat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preferences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,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which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in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turn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influence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catchability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(</a:t>
            </a:r>
            <a:r>
              <a:rPr lang="es-CL" altLang="es-C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Arreguín-Sánchez, 1996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).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We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considered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two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environmental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variables: Sea Surface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Temperature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 (SST in °C) and 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Chlorophyll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-a (</a:t>
            </a:r>
            <a:r>
              <a:rPr lang="es-CL" altLang="es-CL" sz="1300" dirty="0" err="1">
                <a:latin typeface="Bahnschrift Light SemiCondensed" panose="020B0502040204020203" pitchFamily="34" charset="0"/>
              </a:rPr>
              <a:t>Chl</a:t>
            </a:r>
            <a:r>
              <a:rPr lang="es-CL" altLang="es-CL" sz="1300" dirty="0">
                <a:latin typeface="Bahnschrift Light SemiCondensed" panose="020B0502040204020203" pitchFamily="34" charset="0"/>
              </a:rPr>
              <a:t>-a).</a:t>
            </a:r>
            <a:endParaRPr lang="en-US" altLang="es-CL" sz="1300" dirty="0">
              <a:latin typeface="Bahnschrift Light SemiCondensed" panose="020B0502040204020203" pitchFamily="34" charset="0"/>
            </a:endParaRPr>
          </a:p>
          <a:p>
            <a:pPr algn="just">
              <a:spcBef>
                <a:spcPts val="2500"/>
              </a:spcBef>
              <a:buFont typeface="Arial" charset="0"/>
              <a:buChar char="•"/>
            </a:pPr>
            <a:r>
              <a:rPr lang="en-US" altLang="es-CL" sz="1300" dirty="0">
                <a:latin typeface="Bahnschrift Light SemiCondensed" panose="020B0502040204020203" pitchFamily="34" charset="0"/>
              </a:rPr>
              <a:t> The INLA SPDE module allows the construction of a Delaunay triangulation covering the region of interest for the estimation:</a:t>
            </a:r>
            <a:endParaRPr lang="es-CL" altLang="es-CL" sz="13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B5E724-7F03-2DD7-FFE1-D5D9698398DC}"/>
              </a:ext>
            </a:extLst>
          </p:cNvPr>
          <p:cNvSpPr/>
          <p:nvPr/>
        </p:nvSpPr>
        <p:spPr>
          <a:xfrm>
            <a:off x="107926" y="6093296"/>
            <a:ext cx="3744416" cy="209442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62C6B46B-E204-2825-E9A3-8B43E2088125}"/>
              </a:ext>
            </a:extLst>
          </p:cNvPr>
          <p:cNvSpPr/>
          <p:nvPr/>
        </p:nvSpPr>
        <p:spPr>
          <a:xfrm rot="10800000" flipH="1">
            <a:off x="2231415" y="6093296"/>
            <a:ext cx="45719" cy="180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043B75-934D-64A7-5118-5416F3B13432}"/>
              </a:ext>
            </a:extLst>
          </p:cNvPr>
          <p:cNvSpPr txBox="1"/>
          <p:nvPr/>
        </p:nvSpPr>
        <p:spPr>
          <a:xfrm>
            <a:off x="2196158" y="609329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es-CL" sz="11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19DC784-89FD-E370-FBF6-203BE41CA1FB}"/>
              </a:ext>
            </a:extLst>
          </p:cNvPr>
          <p:cNvSpPr/>
          <p:nvPr/>
        </p:nvSpPr>
        <p:spPr>
          <a:xfrm rot="10800000" flipH="1">
            <a:off x="1600894" y="6095082"/>
            <a:ext cx="45719" cy="180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637164-5148-5B97-5084-8C807F713B21}"/>
              </a:ext>
            </a:extLst>
          </p:cNvPr>
          <p:cNvSpPr txBox="1"/>
          <p:nvPr/>
        </p:nvSpPr>
        <p:spPr>
          <a:xfrm>
            <a:off x="1580817" y="6091068"/>
            <a:ext cx="65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s-CL" sz="11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abajo 11">
            <a:extLst>
              <a:ext uri="{FF2B5EF4-FFF2-40B4-BE49-F238E27FC236}">
                <a16:creationId xmlns:a16="http://schemas.microsoft.com/office/drawing/2014/main" id="{411A0DEF-DB01-8C66-074B-2B09473181B4}"/>
              </a:ext>
            </a:extLst>
          </p:cNvPr>
          <p:cNvSpPr/>
          <p:nvPr/>
        </p:nvSpPr>
        <p:spPr>
          <a:xfrm rot="10800000" flipV="1">
            <a:off x="926303" y="6129320"/>
            <a:ext cx="45719" cy="18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000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07B46-E9C0-3557-AC9D-C58EEC1A7272}"/>
              </a:ext>
            </a:extLst>
          </p:cNvPr>
          <p:cNvSpPr txBox="1"/>
          <p:nvPr/>
        </p:nvSpPr>
        <p:spPr>
          <a:xfrm>
            <a:off x="902541" y="608360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es-CL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4A2D292-4E83-E522-EEC1-C50B1E664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06" y="3141302"/>
            <a:ext cx="3082540" cy="3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/>
      <p:bldP spid="15" grpId="0" animBg="1"/>
      <p:bldP spid="16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5C3078-131A-02D2-561C-4820BB6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1142AE-9593-3D09-54B9-95B69D8A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"/>
          <a:stretch/>
        </p:blipFill>
        <p:spPr>
          <a:xfrm>
            <a:off x="2440757" y="1130844"/>
            <a:ext cx="4215079" cy="3600000"/>
          </a:xfrm>
          <a:prstGeom prst="rect">
            <a:avLst/>
          </a:prstGeom>
        </p:spPr>
      </p:pic>
      <p:sp>
        <p:nvSpPr>
          <p:cNvPr id="5" name="34 Rectángulo">
            <a:extLst>
              <a:ext uri="{FF2B5EF4-FFF2-40B4-BE49-F238E27FC236}">
                <a16:creationId xmlns:a16="http://schemas.microsoft.com/office/drawing/2014/main" id="{44F9646B-CCB0-1D56-D5D4-D9A4C4DB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699" y="4653503"/>
            <a:ext cx="1473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200" dirty="0">
                <a:solidFill>
                  <a:srgbClr val="00B050"/>
                </a:solidFill>
                <a:latin typeface="Bahnschrift Light SemiCondensed" pitchFamily="34" charset="0"/>
              </a:rPr>
              <a:t>Paradinas </a:t>
            </a:r>
            <a:r>
              <a:rPr lang="es-CL" sz="1200" i="1" dirty="0">
                <a:solidFill>
                  <a:srgbClr val="00B050"/>
                </a:solidFill>
                <a:latin typeface="Bahnschrift Light SemiCondensed" pitchFamily="34" charset="0"/>
              </a:rPr>
              <a:t>et al</a:t>
            </a:r>
            <a:r>
              <a:rPr lang="es-CL" sz="1200" dirty="0">
                <a:solidFill>
                  <a:srgbClr val="00B050"/>
                </a:solidFill>
                <a:latin typeface="Bahnschrift Light SemiCondensed" pitchFamily="34" charset="0"/>
              </a:rPr>
              <a:t> (2017)</a:t>
            </a: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E9B4B9BC-793C-5CF5-A0F2-1A5F9674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" y="1334497"/>
            <a:ext cx="2477814" cy="8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200" b="1" dirty="0">
                <a:latin typeface="Bahnschrift Light SemiCondensed" panose="020B0502040204020203" pitchFamily="34" charset="0"/>
              </a:rPr>
              <a:t>Opportunistic</a:t>
            </a:r>
          </a:p>
          <a:p>
            <a:pPr algn="just">
              <a:spcBef>
                <a:spcPts val="500"/>
              </a:spcBef>
            </a:pPr>
            <a:r>
              <a:rPr lang="en-US" altLang="es-CL" sz="1200" dirty="0">
                <a:latin typeface="Bahnschrift Light SemiCondensed" panose="020B0502040204020203" pitchFamily="34" charset="0"/>
              </a:rPr>
              <a:t>Different and uncorrelated realizations of the spatial field every year.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2BF3084E-FD12-3B0B-ECFB-0036029C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" y="2555746"/>
            <a:ext cx="2477814" cy="8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200" b="1" dirty="0">
                <a:latin typeface="Bahnschrift Light SemiCondensed" panose="020B0502040204020203" pitchFamily="34" charset="0"/>
              </a:rPr>
              <a:t>Persistent</a:t>
            </a:r>
          </a:p>
          <a:p>
            <a:pPr algn="just">
              <a:spcBef>
                <a:spcPts val="500"/>
              </a:spcBef>
            </a:pPr>
            <a:r>
              <a:rPr lang="en-US" altLang="es-CL" sz="1200" dirty="0">
                <a:latin typeface="Bahnschrift Light SemiCondensed" panose="020B0502040204020203" pitchFamily="34" charset="0"/>
              </a:rPr>
              <a:t>A common realization of the spatial field for all years and an additive temporal trend</a:t>
            </a:r>
          </a:p>
        </p:txBody>
      </p:sp>
      <p:sp>
        <p:nvSpPr>
          <p:cNvPr id="10" name="7 CuadroTexto">
            <a:extLst>
              <a:ext uri="{FF2B5EF4-FFF2-40B4-BE49-F238E27FC236}">
                <a16:creationId xmlns:a16="http://schemas.microsoft.com/office/drawing/2014/main" id="{594CF812-42D6-93B8-18BD-AB7E7D2F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" y="3607291"/>
            <a:ext cx="2472481" cy="12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200" b="1" dirty="0">
                <a:latin typeface="Bahnschrift Light SemiCondensed" panose="020B0502040204020203" pitchFamily="34" charset="0"/>
              </a:rPr>
              <a:t>Progressive</a:t>
            </a:r>
          </a:p>
          <a:p>
            <a:pPr algn="just">
              <a:spcBef>
                <a:spcPts val="500"/>
              </a:spcBef>
            </a:pPr>
            <a:r>
              <a:rPr lang="en-US" altLang="es-CL" sz="1200" dirty="0">
                <a:latin typeface="Bahnschrift Light SemiCondensed" panose="020B0502040204020203" pitchFamily="34" charset="0"/>
              </a:rPr>
              <a:t>Spatial realizations change over time through a first order autoregressive model; </a:t>
            </a:r>
            <a:r>
              <a:rPr lang="el-GR" altLang="es-CL" sz="1200" dirty="0">
                <a:latin typeface="Bahnschrift Light SemiCondensed" panose="020B0502040204020203" pitchFamily="34" charset="0"/>
              </a:rPr>
              <a:t>ρ</a:t>
            </a:r>
            <a:r>
              <a:rPr lang="es-ES" altLang="es-CL" sz="1200" dirty="0">
                <a:latin typeface="Bahnschrift Light SemiCondensed" panose="020B0502040204020203" pitchFamily="34" charset="0"/>
              </a:rPr>
              <a:t> </a:t>
            </a:r>
            <a:r>
              <a:rPr lang="en-US" altLang="es-CL" sz="1200" dirty="0">
                <a:latin typeface="Bahnschrift Light SemiCondensed" panose="020B0502040204020203" pitchFamily="34" charset="0"/>
              </a:rPr>
              <a:t>controls the level of correlation between subsequent time events.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EAC304-6E74-59C6-3959-D2DF8FE6B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95" y="1696983"/>
            <a:ext cx="3033858" cy="223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AF95B8-2E74-688C-2B7A-34CBC89F5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996" y="2858636"/>
            <a:ext cx="3000986" cy="208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F641F3A-C6F2-B280-8681-D1D30E8FD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798" y="4183604"/>
            <a:ext cx="3845740" cy="187200"/>
          </a:xfrm>
          <a:prstGeom prst="rect">
            <a:avLst/>
          </a:prstGeom>
        </p:spPr>
      </p:pic>
      <p:sp>
        <p:nvSpPr>
          <p:cNvPr id="18" name="7 CuadroTexto">
            <a:extLst>
              <a:ext uri="{FF2B5EF4-FFF2-40B4-BE49-F238E27FC236}">
                <a16:creationId xmlns:a16="http://schemas.microsoft.com/office/drawing/2014/main" id="{52E49F03-6EF2-25DA-3EED-01C28456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50" y="5439990"/>
            <a:ext cx="99371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where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β</a:t>
            </a:r>
            <a:r>
              <a:rPr lang="en-US" sz="1100" b="0" i="1" u="none" strike="noStrike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0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is the intercept, 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1" u="none" strike="noStrike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100" b="0" i="0" u="none" strike="noStrike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is a year effect, 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Q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is a seasonal effect represented by quarter,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log(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H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)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is the logarithm of hold capacity of a given vessel operating in location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 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and year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,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log(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)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is the logarithm of the days at sea of a given fishing vessel in location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and year 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. The term 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V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is a random spatial effect represented by 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V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r>
              <a:rPr lang="en-US" sz="1100" b="0" i="1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= </a:t>
            </a:r>
            <a:r>
              <a:rPr lang="en-US" sz="1100" b="0" i="1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w</a:t>
            </a:r>
            <a:r>
              <a:rPr lang="en-US" sz="1100" b="0" i="1" u="none" strike="noStrike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s,t</a:t>
            </a:r>
            <a:endParaRPr lang="en-US" altLang="es-CL" sz="1100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9" name="17 Rectángulo">
            <a:extLst>
              <a:ext uri="{FF2B5EF4-FFF2-40B4-BE49-F238E27FC236}">
                <a16:creationId xmlns:a16="http://schemas.microsoft.com/office/drawing/2014/main" id="{35FD89C1-2995-D7B8-7CFD-67A06D82C147}"/>
              </a:ext>
            </a:extLst>
          </p:cNvPr>
          <p:cNvSpPr/>
          <p:nvPr/>
        </p:nvSpPr>
        <p:spPr>
          <a:xfrm>
            <a:off x="179935" y="5249390"/>
            <a:ext cx="10132912" cy="854571"/>
          </a:xfrm>
          <a:prstGeom prst="rect">
            <a:avLst/>
          </a:prstGeom>
          <a:noFill/>
          <a:ln cmpd="dbl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28E86059-F6AD-F384-BC6D-F5AA469CE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sp>
        <p:nvSpPr>
          <p:cNvPr id="30" name="7 CuadroTexto">
            <a:extLst>
              <a:ext uri="{FF2B5EF4-FFF2-40B4-BE49-F238E27FC236}">
                <a16:creationId xmlns:a16="http://schemas.microsoft.com/office/drawing/2014/main" id="{2263DA3F-E48F-23B7-7B26-E99CC335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55" y="816967"/>
            <a:ext cx="10090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Model                                                           Graphic representation                                                             Notation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5C3078-131A-02D2-561C-4820BB6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28E86059-F6AD-F384-BC6D-F5AA469C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DA6CE3-AE6C-E00D-1A9E-8C6F0450D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0"/>
          <a:stretch/>
        </p:blipFill>
        <p:spPr>
          <a:xfrm>
            <a:off x="556341" y="980728"/>
            <a:ext cx="2522186" cy="2154140"/>
          </a:xfrm>
          <a:prstGeom prst="rect">
            <a:avLst/>
          </a:prstGeom>
        </p:spPr>
      </p:pic>
      <p:sp>
        <p:nvSpPr>
          <p:cNvPr id="14" name="7 CuadroTexto">
            <a:extLst>
              <a:ext uri="{FF2B5EF4-FFF2-40B4-BE49-F238E27FC236}">
                <a16:creationId xmlns:a16="http://schemas.microsoft.com/office/drawing/2014/main" id="{4968F649-0128-6DC8-3E08-8DA63451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11" y="765261"/>
            <a:ext cx="1718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Model  selection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E34781-D772-795D-20A6-3CE00566F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637" y="1122359"/>
            <a:ext cx="6752385" cy="19626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3823DB-9D65-DCFB-9172-B173CDCDE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5" y="3668562"/>
            <a:ext cx="3510000" cy="23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877C5B2-EF67-958A-6A6F-C0C8CCD80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02" y="3667129"/>
            <a:ext cx="3510000" cy="234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6A0E6FB-9A98-D44F-457C-096275193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86" y="3695250"/>
            <a:ext cx="3510000" cy="2340000"/>
          </a:xfrm>
          <a:prstGeom prst="rect">
            <a:avLst/>
          </a:prstGeom>
        </p:spPr>
      </p:pic>
      <p:sp>
        <p:nvSpPr>
          <p:cNvPr id="19" name="7 CuadroTexto">
            <a:extLst>
              <a:ext uri="{FF2B5EF4-FFF2-40B4-BE49-F238E27FC236}">
                <a16:creationId xmlns:a16="http://schemas.microsoft.com/office/drawing/2014/main" id="{2F9AE857-E643-19D0-1A18-4AE1182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38" y="3351250"/>
            <a:ext cx="1718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Hold capacity effect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5879474B-927F-C5C1-7A25-D0953A1C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979" y="3356992"/>
            <a:ext cx="1718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Quarter effect 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C48A47A0-76A4-B37F-CC92-20D9E710C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347" y="3387473"/>
            <a:ext cx="1718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Trip duration effect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2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5C3078-131A-02D2-561C-4820BB6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28E86059-F6AD-F384-BC6D-F5AA469C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sp>
        <p:nvSpPr>
          <p:cNvPr id="14" name="7 CuadroTexto">
            <a:extLst>
              <a:ext uri="{FF2B5EF4-FFF2-40B4-BE49-F238E27FC236}">
                <a16:creationId xmlns:a16="http://schemas.microsoft.com/office/drawing/2014/main" id="{4968F649-0128-6DC8-3E08-8DA63451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595" y="763165"/>
            <a:ext cx="4013267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Posterior distributions</a:t>
            </a:r>
          </a:p>
          <a:p>
            <a:pPr algn="just">
              <a:spcBef>
                <a:spcPts val="500"/>
              </a:spcBef>
            </a:pPr>
            <a:r>
              <a:rPr lang="en-US" altLang="es-CL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Sea Surface Temperature</a:t>
            </a:r>
            <a:endParaRPr lang="en-US" altLang="es-CL" sz="12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43E01BA2-1358-2C5B-713D-C061685C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10" y="5589240"/>
            <a:ext cx="4013267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Environmental conditions fishing season 2023-2024</a:t>
            </a:r>
          </a:p>
          <a:p>
            <a:pPr algn="just">
              <a:spcBef>
                <a:spcPts val="500"/>
              </a:spcBef>
            </a:pPr>
            <a:r>
              <a:rPr lang="en-US" altLang="es-CL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Sea Surface Chlorophyll-a</a:t>
            </a:r>
            <a:endParaRPr lang="en-US" altLang="es-CL" sz="12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F803F0-C50F-7EBE-666E-4EE377488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34" y="1076517"/>
            <a:ext cx="7772400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5C3078-131A-02D2-561C-4820BB6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B4083-CE04-321F-BAFA-38C463431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9" y="491909"/>
            <a:ext cx="8208911" cy="5863508"/>
          </a:xfrm>
          <a:prstGeom prst="rect">
            <a:avLst/>
          </a:prstGeom>
        </p:spPr>
      </p:pic>
      <p:sp>
        <p:nvSpPr>
          <p:cNvPr id="13" name="7 CuadroTexto">
            <a:extLst>
              <a:ext uri="{FF2B5EF4-FFF2-40B4-BE49-F238E27FC236}">
                <a16:creationId xmlns:a16="http://schemas.microsoft.com/office/drawing/2014/main" id="{0C939DAF-1CA9-5995-FB6D-28A1BC42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469" y="5445224"/>
            <a:ext cx="5263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Estimates of the 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spatio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-temporal mean for the CPUE of Chilean jack mackerel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28E86059-F6AD-F384-BC6D-F5AA469C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6D0DB-A4AD-ACC2-1325-87F045B7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967BDD32-B986-F14D-8F82-3B534381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8EF626E1-F259-39BE-D975-8EED2854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0671778E-DDB6-2E41-7AB6-DEEDF829B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>
            <a:extLst>
              <a:ext uri="{FF2B5EF4-FFF2-40B4-BE49-F238E27FC236}">
                <a16:creationId xmlns:a16="http://schemas.microsoft.com/office/drawing/2014/main" id="{0758D162-9A23-1E55-702A-9A2FBAA9A72F}"/>
              </a:ext>
            </a:extLst>
          </p:cNvPr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3325412-DDF7-2D62-BFBC-4AF42941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66FC825E-318F-B048-9A77-2ABBC2C1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CE911B-1644-C803-BB7C-0C5F3D91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8" y="516928"/>
            <a:ext cx="8210160" cy="5864400"/>
          </a:xfrm>
          <a:prstGeom prst="rect">
            <a:avLst/>
          </a:prstGeom>
        </p:spPr>
      </p:pic>
      <p:sp>
        <p:nvSpPr>
          <p:cNvPr id="13" name="7 CuadroTexto">
            <a:extLst>
              <a:ext uri="{FF2B5EF4-FFF2-40B4-BE49-F238E27FC236}">
                <a16:creationId xmlns:a16="http://schemas.microsoft.com/office/drawing/2014/main" id="{FD02D673-08B0-9755-1DC5-A8B1A1BF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469" y="5445224"/>
            <a:ext cx="5263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Estimates anomalies of the 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spatio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-temporal mean for the CPUE of Chilean jack mackerel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4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57938"/>
            <a:ext cx="10440988" cy="500062"/>
          </a:xfrm>
          <a:prstGeom prst="rect">
            <a:avLst/>
          </a:prstGeom>
          <a:solidFill>
            <a:srgbClr val="3366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 l="6252" t="3566" r="6252" b="9807"/>
          <a:stretch>
            <a:fillRect/>
          </a:stretch>
        </p:blipFill>
        <p:spPr bwMode="auto">
          <a:xfrm>
            <a:off x="214313" y="6372225"/>
            <a:ext cx="50006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4005" y="0"/>
            <a:ext cx="3938818" cy="500038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57 CuadroTexto"/>
          <p:cNvSpPr txBox="1"/>
          <p:nvPr/>
        </p:nvSpPr>
        <p:spPr>
          <a:xfrm>
            <a:off x="791338" y="-374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C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5C3078-131A-02D2-561C-4820BB6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2931" y="6495727"/>
            <a:ext cx="12752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Arial Unicode MS" pitchFamily="34" charset="-128"/>
                <a:cs typeface="Calibri" pitchFamily="34" charset="0"/>
              </a:rPr>
              <a:t>INPESCA                          </a:t>
            </a:r>
            <a:r>
              <a:rPr lang="es-C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                                                                      </a:t>
            </a:r>
            <a:r>
              <a:rPr lang="es-CL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ea typeface="Arial Unicode MS" pitchFamily="34" charset="-128"/>
                <a:cs typeface="Calibri" pitchFamily="34" charset="0"/>
              </a:rPr>
              <a:t>www.inpesca.cl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CordiaUPC" pitchFamily="34" charset="-34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1" name="51 Imagen" descr="jurel (1).jpg">
            <a:extLst>
              <a:ext uri="{FF2B5EF4-FFF2-40B4-BE49-F238E27FC236}">
                <a16:creationId xmlns:a16="http://schemas.microsoft.com/office/drawing/2014/main" id="{28E86059-F6AD-F384-BC6D-F5AA469C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46" y="39250"/>
            <a:ext cx="1584176" cy="649713"/>
          </a:xfrm>
          <a:prstGeom prst="rect">
            <a:avLst/>
          </a:prstGeom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EBD54A68-918A-F662-83B1-C4F1E392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5" y="5857527"/>
            <a:ext cx="10164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Spatio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-temporal predicted biomass (CPUE) index of Chilean jack mackerel (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Trachurus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es-CL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murphyi</a:t>
            </a:r>
            <a:r>
              <a:rPr lang="en-US" altLang="es-C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) fishery of central-southern Chile</a:t>
            </a:r>
            <a:endParaRPr lang="en-US" alt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439B48-0B16-1F40-A8FA-684A23C97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12465"/>
            <a:ext cx="97930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87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0B056278C642B7C89719D0EEC9C4" ma:contentTypeVersion="16" ma:contentTypeDescription="Create a new document." ma:contentTypeScope="" ma:versionID="5cf1b5d8ee76f3f940e9ef462ac35abf">
  <xsd:schema xmlns:xsd="http://www.w3.org/2001/XMLSchema" xmlns:xs="http://www.w3.org/2001/XMLSchema" xmlns:p="http://schemas.microsoft.com/office/2006/metadata/properties" xmlns:ns2="f419981a-ca0a-4e56-9512-575f16b7ea2d" xmlns:ns3="5ce05999-5605-4258-98fc-62ff4522b5fb" targetNamespace="http://schemas.microsoft.com/office/2006/metadata/properties" ma:root="true" ma:fieldsID="c207a257e5f7c064bd2ebcadf102b5ca" ns2:_="" ns3:_="">
    <xsd:import namespace="f419981a-ca0a-4e56-9512-575f16b7ea2d"/>
    <xsd:import namespace="5ce05999-5605-4258-98fc-62ff4522b5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981a-ca0a-4e56-9512-575f16b7e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9d37e6-fe86-4bdd-adb2-3edf8854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5999-5605-4258-98fc-62ff4522b5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bf55b6-3fbb-48d1-a6d0-018389440e22}" ma:internalName="TaxCatchAll" ma:showField="CatchAllData" ma:web="5ce05999-5605-4258-98fc-62ff4522b5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19981a-ca0a-4e56-9512-575f16b7ea2d">
      <Terms xmlns="http://schemas.microsoft.com/office/infopath/2007/PartnerControls"/>
    </lcf76f155ced4ddcb4097134ff3c332f>
    <TaxCatchAll xmlns="5ce05999-5605-4258-98fc-62ff4522b5fb" xsi:nil="true"/>
  </documentManagement>
</p:properties>
</file>

<file path=customXml/itemProps1.xml><?xml version="1.0" encoding="utf-8"?>
<ds:datastoreItem xmlns:ds="http://schemas.openxmlformats.org/officeDocument/2006/customXml" ds:itemID="{5F1ABBE3-9BFC-49A8-813F-32AB8BF56804}"/>
</file>

<file path=customXml/itemProps2.xml><?xml version="1.0" encoding="utf-8"?>
<ds:datastoreItem xmlns:ds="http://schemas.openxmlformats.org/officeDocument/2006/customXml" ds:itemID="{D1957241-99F0-4A96-BBC1-382620840246}"/>
</file>

<file path=customXml/itemProps3.xml><?xml version="1.0" encoding="utf-8"?>
<ds:datastoreItem xmlns:ds="http://schemas.openxmlformats.org/officeDocument/2006/customXml" ds:itemID="{5A80F9A4-6947-4E63-BC3D-A43C918654A2}"/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853</Words>
  <Application>Microsoft Macintosh PowerPoint</Application>
  <PresentationFormat>Personalizado</PresentationFormat>
  <Paragraphs>84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Bahnschrift Light SemiCondensed</vt:lpstr>
      <vt:lpstr>Calibri</vt:lpstr>
      <vt:lpstr>Californian FB</vt:lpstr>
      <vt:lpstr>CordiaUPC</vt:lpstr>
      <vt:lpstr>DejaVu Sans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svasquez</dc:creator>
  <cp:lastModifiedBy>Sebastian Vasquez</cp:lastModifiedBy>
  <cp:revision>60</cp:revision>
  <dcterms:created xsi:type="dcterms:W3CDTF">2022-11-08T01:44:08Z</dcterms:created>
  <dcterms:modified xsi:type="dcterms:W3CDTF">2026-05-04T22:09:20Z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0x010100812D0B056278C642B7C89719D0EEC9C4</vt:lpwstr>
  </property>
</Properties>
</file>